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57" r:id="rId3"/>
    <p:sldId id="335" r:id="rId4"/>
    <p:sldId id="363" r:id="rId5"/>
    <p:sldId id="352" r:id="rId6"/>
    <p:sldId id="360" r:id="rId7"/>
    <p:sldId id="361" r:id="rId8"/>
    <p:sldId id="362" r:id="rId9"/>
  </p:sldIdLst>
  <p:sldSz cx="9144000" cy="5143500" type="screen16x9"/>
  <p:notesSz cx="6743700" cy="98806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64" autoAdjust="0"/>
    <p:restoredTop sz="56274" autoAdjust="0"/>
  </p:normalViewPr>
  <p:slideViewPr>
    <p:cSldViewPr>
      <p:cViewPr varScale="1">
        <p:scale>
          <a:sx n="33" d="100"/>
          <a:sy n="33" d="100"/>
        </p:scale>
        <p:origin x="-840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E15B-31EC-49B1-A0B6-99333CB59CFE}" type="datetimeFigureOut">
              <a:rPr lang="en-GB" smtClean="0"/>
              <a:t>15-08-2019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D1DE-120A-453D-BD6D-86DD5334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8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The CPC International project is</a:t>
            </a:r>
            <a:r>
              <a:rPr lang="en-GB" baseline="0" dirty="0" smtClean="0"/>
              <a:t> expected to be launched in the week-end of 24-25 August 2019.</a:t>
            </a:r>
            <a:endParaRPr lang="en-GB" dirty="0" smtClean="0"/>
          </a:p>
          <a:p>
            <a:r>
              <a:rPr lang="en-GB" dirty="0" smtClean="0"/>
              <a:t>This</a:t>
            </a:r>
            <a:r>
              <a:rPr lang="en-GB" baseline="0" dirty="0" smtClean="0"/>
              <a:t> module describes the new situation regarding the storage, display and search of CPC allocations.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7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Until the end</a:t>
            </a:r>
            <a:r>
              <a:rPr lang="en-GB" baseline="0" dirty="0" smtClean="0"/>
              <a:t> of August</a:t>
            </a:r>
            <a:r>
              <a:rPr lang="en-GB" dirty="0" smtClean="0"/>
              <a:t> 2019, </a:t>
            </a:r>
            <a:r>
              <a:rPr lang="en-GB" b="1" dirty="0" smtClean="0"/>
              <a:t>CPC</a:t>
            </a:r>
            <a:r>
              <a:rPr lang="en-GB" dirty="0" smtClean="0"/>
              <a:t> </a:t>
            </a:r>
            <a:r>
              <a:rPr lang="en-GB" b="1" dirty="0" smtClean="0"/>
              <a:t>allocations from National Offices </a:t>
            </a:r>
            <a:r>
              <a:rPr lang="en-GB" dirty="0" smtClean="0"/>
              <a:t>were </a:t>
            </a:r>
            <a:r>
              <a:rPr lang="en-GB" b="1" dirty="0" smtClean="0"/>
              <a:t>stored at document level </a:t>
            </a:r>
            <a:r>
              <a:rPr lang="en-GB" dirty="0" smtClean="0"/>
              <a:t>in specific C(PC) NO fields.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CPC International project was started between the EPO and the USPTO f</a:t>
            </a:r>
            <a:r>
              <a:rPr lang="en-GB" dirty="0" smtClean="0"/>
              <a:t>or a number</a:t>
            </a:r>
            <a:r>
              <a:rPr lang="en-GB" baseline="0" dirty="0" smtClean="0"/>
              <a:t> of reasons, including the wish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to treat allocations </a:t>
            </a:r>
            <a:r>
              <a:rPr lang="en-GB" baseline="0" dirty="0" smtClean="0"/>
              <a:t>from the EPO, USPTO and other National Offices </a:t>
            </a:r>
            <a:r>
              <a:rPr lang="en-GB" b="1" baseline="0" dirty="0" smtClean="0"/>
              <a:t>equally</a:t>
            </a:r>
            <a:r>
              <a:rPr lang="en-GB" baseline="0" dirty="0" smtClean="0"/>
              <a:t>, as well as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simplify the synchronisation </a:t>
            </a:r>
            <a:r>
              <a:rPr lang="en-GB" baseline="0" dirty="0" smtClean="0"/>
              <a:t>and </a:t>
            </a:r>
            <a:r>
              <a:rPr lang="en-GB" b="1" baseline="0" dirty="0" smtClean="0"/>
              <a:t>conflict resolution mechanisms</a:t>
            </a:r>
            <a:r>
              <a:rPr lang="en-GB" baseline="0" dirty="0" smtClean="0"/>
              <a:t> between the EPO and USPTO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2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 a consequence, from the end of August 2019 onwards, </a:t>
            </a:r>
            <a:r>
              <a:rPr lang="en-GB" b="1" baseline="0" dirty="0" smtClean="0"/>
              <a:t>allocations from National Offices are stored</a:t>
            </a:r>
            <a:r>
              <a:rPr lang="en-GB" baseline="0" dirty="0" smtClean="0"/>
              <a:t>, like EPO and USPTO allocations, </a:t>
            </a:r>
            <a:r>
              <a:rPr lang="en-GB" b="1" baseline="0" dirty="0" smtClean="0"/>
              <a:t>at simple patent family level</a:t>
            </a:r>
            <a:r>
              <a:rPr lang="en-GB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</a:t>
            </a:r>
            <a:r>
              <a:rPr lang="en-GB" b="1" baseline="0" dirty="0" smtClean="0"/>
              <a:t>Office</a:t>
            </a:r>
            <a:r>
              <a:rPr lang="en-GB" baseline="0" dirty="0" smtClean="0"/>
              <a:t> endorsing a particular allocation is </a:t>
            </a:r>
            <a:r>
              <a:rPr lang="en-GB" b="1" baseline="0" dirty="0" smtClean="0"/>
              <a:t>visible</a:t>
            </a:r>
            <a:r>
              <a:rPr lang="en-GB" baseline="0" dirty="0" smtClean="0"/>
              <a:t> and </a:t>
            </a:r>
            <a:r>
              <a:rPr lang="en-GB" b="1" baseline="0" dirty="0" smtClean="0"/>
              <a:t>searchable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 concept of </a:t>
            </a:r>
            <a:r>
              <a:rPr lang="en-GB" b="1" baseline="0" dirty="0" smtClean="0"/>
              <a:t>“Raise-Hand flags” has disappeared </a:t>
            </a:r>
            <a:r>
              <a:rPr lang="en-GB" baseline="0" dirty="0" smtClean="0"/>
              <a:t>– an EPO examiner is now allowed to delete an allocation given by the USPTO and vice versa – each Office manages its own allocations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 </a:t>
            </a:r>
            <a:r>
              <a:rPr lang="en-GB" b="1" baseline="0" dirty="0" smtClean="0"/>
              <a:t>new CPC Database infrastructure </a:t>
            </a:r>
            <a:r>
              <a:rPr lang="en-GB" baseline="0" dirty="0" smtClean="0"/>
              <a:t>and synchronisation mechanism has been established using state of the art cloud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8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This slide shows </a:t>
            </a:r>
            <a:r>
              <a:rPr lang="en-GB" baseline="0" dirty="0" smtClean="0"/>
              <a:t>you in a graphical way the difference between the old and new situation regarding the storage and display of CPC allocations.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    </a:t>
            </a:r>
            <a:r>
              <a:rPr lang="en-GB" dirty="0" smtClean="0"/>
              <a:t>Let us consider a </a:t>
            </a:r>
            <a:r>
              <a:rPr lang="en-GB" b="1" dirty="0" smtClean="0"/>
              <a:t>patent family </a:t>
            </a:r>
            <a:r>
              <a:rPr lang="en-GB" dirty="0" smtClean="0"/>
              <a:t>consisting</a:t>
            </a:r>
            <a:r>
              <a:rPr lang="en-GB" baseline="0" dirty="0" smtClean="0"/>
              <a:t> of the following family members.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    Each office has classified its corresponding family member as indicated.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Under the </a:t>
            </a:r>
            <a:r>
              <a:rPr lang="en-GB" b="1" baseline="0" dirty="0" smtClean="0"/>
              <a:t>old situation</a:t>
            </a:r>
            <a:r>
              <a:rPr lang="en-GB" baseline="0" dirty="0" smtClean="0"/>
              <a:t>, </a:t>
            </a:r>
            <a:r>
              <a:rPr lang="en-GB" b="1" baseline="0" dirty="0" smtClean="0"/>
              <a:t>only the allocations provided by the EPO and USPTO </a:t>
            </a:r>
            <a:r>
              <a:rPr lang="en-GB" baseline="0" dirty="0" smtClean="0"/>
              <a:t>were promoted to the </a:t>
            </a:r>
            <a:r>
              <a:rPr lang="en-GB" b="1" baseline="0" dirty="0" smtClean="0"/>
              <a:t>simple patent family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</a:t>
            </a:r>
            <a:r>
              <a:rPr lang="en-GB" b="1" baseline="0" dirty="0" smtClean="0"/>
              <a:t>allocations provided by other CPC National Offices </a:t>
            </a:r>
            <a:r>
              <a:rPr lang="en-GB" baseline="0" dirty="0" smtClean="0"/>
              <a:t>were </a:t>
            </a:r>
            <a:r>
              <a:rPr lang="en-GB" b="1" baseline="0" dirty="0" smtClean="0"/>
              <a:t>stored at document level </a:t>
            </a:r>
            <a:r>
              <a:rPr lang="en-GB" baseline="0" dirty="0" smtClean="0"/>
              <a:t>under specific “CPCNO” fields.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Under the new situation, </a:t>
            </a:r>
            <a:r>
              <a:rPr lang="en-GB" b="0" dirty="0" smtClean="0"/>
              <a:t>allocations from </a:t>
            </a:r>
            <a:r>
              <a:rPr lang="en-GB" b="1" dirty="0" smtClean="0"/>
              <a:t>all </a:t>
            </a:r>
            <a:r>
              <a:rPr lang="en-GB" b="0" dirty="0" smtClean="0"/>
              <a:t>CPC National Offices</a:t>
            </a:r>
            <a:r>
              <a:rPr lang="en-GB" b="0" baseline="0" dirty="0" smtClean="0"/>
              <a:t> </a:t>
            </a:r>
            <a:r>
              <a:rPr lang="en-GB" baseline="0" dirty="0" smtClean="0"/>
              <a:t>are </a:t>
            </a:r>
            <a:r>
              <a:rPr lang="en-GB" b="1" baseline="0" dirty="0" smtClean="0"/>
              <a:t>promoted to the simple patent family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There is </a:t>
            </a:r>
            <a:r>
              <a:rPr lang="en-GB" b="1" dirty="0" smtClean="0"/>
              <a:t>no need</a:t>
            </a:r>
            <a:r>
              <a:rPr lang="en-GB" b="1" baseline="0" dirty="0" smtClean="0"/>
              <a:t> for the CPCNO fields anymore </a:t>
            </a:r>
            <a:r>
              <a:rPr lang="en-GB" baseline="0" dirty="0" smtClean="0"/>
              <a:t>– they have disappeared from the EPO databases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8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It is now possible to </a:t>
            </a:r>
            <a:r>
              <a:rPr lang="en-GB" b="1" dirty="0" smtClean="0"/>
              <a:t>identify</a:t>
            </a:r>
            <a:r>
              <a:rPr lang="en-GB" b="1" baseline="0" dirty="0" smtClean="0"/>
              <a:t> which office endorses a particular allocation</a:t>
            </a:r>
            <a:r>
              <a:rPr lang="en-GB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Here for instance, the allocation H01R 12/73 is endorsed by the United Kingdom Intellectual Property Office.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8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6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7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404955"/>
                </a:solidFill>
              </a:defRPr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1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9791" r="2845"/>
          <a:stretch/>
        </p:blipFill>
        <p:spPr>
          <a:xfrm>
            <a:off x="1800821" y="3219451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/>
          <a:stretch/>
        </p:blipFill>
        <p:spPr>
          <a:xfrm>
            <a:off x="5511802" y="3219451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15519" r="31403" b="39180"/>
          <a:stretch/>
        </p:blipFill>
        <p:spPr>
          <a:xfrm>
            <a:off x="1" y="3219451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049" r="20463"/>
          <a:stretch/>
        </p:blipFill>
        <p:spPr>
          <a:xfrm>
            <a:off x="3706815" y="3219451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 b="55306"/>
          <a:stretch/>
        </p:blipFill>
        <p:spPr>
          <a:xfrm>
            <a:off x="7326315" y="3219451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600" y="270000"/>
            <a:ext cx="7846638" cy="811924"/>
          </a:xfrm>
        </p:spPr>
        <p:txBody>
          <a:bodyPr/>
          <a:lstStyle>
            <a:lvl1pPr rtl="0">
              <a:defRPr sz="2399"/>
            </a:lvl1pPr>
          </a:lstStyle>
          <a:p>
            <a:pPr rtl="0"/>
            <a:r>
              <a:rPr lang="en-US" sz="2400" b="1" i="0" u="none" strike="noStrike" kern="1200" baseline="0" dirty="0" smtClean="0">
                <a:solidFill>
                  <a:srgbClr val="404955"/>
                </a:solidFill>
                <a:latin typeface="Arial" panose="020B0604020202020204" pitchFamily="34" charset="0"/>
              </a:rPr>
              <a:t>Example content with a long headline that appears on two lines...</a:t>
            </a: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86176" y="1347990"/>
            <a:ext cx="7848000" cy="3384000"/>
          </a:xfrm>
        </p:spPr>
        <p:txBody>
          <a:bodyPr/>
          <a:lstStyle/>
          <a:p>
            <a:pPr marL="228600" lvl="0" indent="-228600">
              <a:tabLst>
                <a:tab pos="7800975" algn="r"/>
              </a:tabLst>
            </a:pPr>
            <a:r>
              <a:rPr lang="en-US" smtClean="0"/>
              <a:t>Click to edit Master text styles</a:t>
            </a:r>
          </a:p>
          <a:p>
            <a:pPr marL="228600" lvl="1" indent="-228600">
              <a:tabLst>
                <a:tab pos="7800975" algn="r"/>
              </a:tabLst>
            </a:pPr>
            <a:r>
              <a:rPr lang="en-US" smtClean="0"/>
              <a:t>Second level</a:t>
            </a:r>
          </a:p>
          <a:p>
            <a:pPr marL="228600" lvl="2" indent="-228600">
              <a:tabLst>
                <a:tab pos="7800975" algn="r"/>
              </a:tabLst>
            </a:pPr>
            <a:r>
              <a:rPr lang="en-US" smtClean="0"/>
              <a:t>Third level</a:t>
            </a:r>
          </a:p>
          <a:p>
            <a:pPr marL="228600" lvl="3" indent="-228600">
              <a:tabLst>
                <a:tab pos="7800975" algn="r"/>
              </a:tabLst>
            </a:pPr>
            <a:r>
              <a:rPr lang="en-US" smtClean="0"/>
              <a:t>Fourth level</a:t>
            </a:r>
          </a:p>
          <a:p>
            <a:pPr marL="228600" lvl="4" indent="-228600">
              <a:tabLst>
                <a:tab pos="7800975" algn="r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5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43" b="51443"/>
          <a:stretch/>
        </p:blipFill>
        <p:spPr>
          <a:xfrm>
            <a:off x="0" y="3149136"/>
            <a:ext cx="9144000" cy="1994428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56640" y="4638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loredframe"/>
          <p:cNvSpPr>
            <a:spLocks noChangeArrowheads="1"/>
          </p:cNvSpPr>
          <p:nvPr/>
        </p:nvSpPr>
        <p:spPr bwMode="auto">
          <a:xfrm>
            <a:off x="1208091" y="2"/>
            <a:ext cx="3538537" cy="440531"/>
          </a:xfrm>
          <a:prstGeom prst="rect">
            <a:avLst/>
          </a:prstGeom>
          <a:solidFill>
            <a:srgbClr val="C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9" descr="EPO_rgb_3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1668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loredframe"/>
          <p:cNvSpPr>
            <a:spLocks noChangeArrowheads="1"/>
          </p:cNvSpPr>
          <p:nvPr userDrawn="1"/>
        </p:nvSpPr>
        <p:spPr bwMode="auto">
          <a:xfrm>
            <a:off x="4756153" y="2"/>
            <a:ext cx="3154679" cy="4405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167"/>
            <a:ext cx="7485062" cy="1102519"/>
          </a:xfrm>
        </p:spPr>
        <p:txBody>
          <a:bodyPr anchor="t"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187" y="3684352"/>
            <a:ext cx="3896064" cy="338619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 dirty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rIns="91440" anchor="t"/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5A9E0-40DF-4E55-8B7A-53E8D647F18C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anchor="t"/>
          <a:lstStyle>
            <a:lvl1pPr>
              <a:defRPr sz="1400" smtClean="0"/>
            </a:lvl1pPr>
          </a:lstStyle>
          <a:p>
            <a:pPr>
              <a:defRPr/>
            </a:pPr>
            <a:fld id="{6E824D08-3354-4980-BD01-02F22D5169FC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  <p:pic>
        <p:nvPicPr>
          <p:cNvPr id="1027" name="Picture 18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25" y="0"/>
            <a:ext cx="118579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4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50" y="-59218"/>
            <a:ext cx="7689850" cy="4160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575376"/>
            <a:ext cx="8500820" cy="3994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4900500"/>
            <a:ext cx="7848000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00" y="4941000"/>
            <a:ext cx="1800000" cy="162000"/>
          </a:xfrm>
        </p:spPr>
        <p:txBody>
          <a:bodyPr wrap="none" lIns="0" tIns="0" rIns="0" bIns="0" anchor="t" anchorCtr="0"/>
          <a:lstStyle>
            <a:lvl1pPr>
              <a:defRPr sz="1000">
                <a:solidFill>
                  <a:srgbClr val="3B464D"/>
                </a:solidFill>
              </a:defRPr>
            </a:lvl1pPr>
          </a:lstStyle>
          <a:p>
            <a:r>
              <a:rPr lang="en-GB" dirty="0"/>
              <a:t>Page  </a:t>
            </a:r>
            <a:fld id="{3B506E44-D84A-4F3A-9824-78A2EC201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8000" y="4945787"/>
            <a:ext cx="1551736" cy="171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de-CH" sz="900" dirty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15975" y="283370"/>
            <a:ext cx="7560000" cy="130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" name="Picture 9" descr="EPO_rgb_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792163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1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936AA-0B4C-472C-B42F-D63CC7EC50BF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68663-294B-4903-A7E7-0966269661CF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3" y="897731"/>
            <a:ext cx="3762375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8" y="897731"/>
            <a:ext cx="3763963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8E11-8E85-42CC-94CE-03A05B62F1C6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CD63AD-4CEC-4F13-BAED-CBC01392B887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86392-0690-46CB-8D92-39081257D687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2691E3-2C8C-4165-B95E-50E89FE15D01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6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5DB41-819E-4031-A44E-29E203B38D75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2B77C9-8991-4D01-B2FF-3AAAB844775A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0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1A939-A0D5-4B27-B0DD-5D9A4F887A12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61398-1E34-4966-B2B9-D2E35DBD88A9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8D448-1735-4549-8485-398527CDD398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17330-E6C6-434D-9498-27A9F54E9C16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EDCFB-DB94-44D7-BA3B-BF4B6B04FD83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A1FB5-9BF2-4266-B8B6-4FC68E6DF43F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9244B-CB59-475B-B328-907B6B789AC2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1E9A5-0A53-4E93-9A18-0EE3B953F0B3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80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303611"/>
            <a:ext cx="1922462" cy="4266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303611"/>
            <a:ext cx="5614988" cy="4266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E7E04-CA60-4B47-A1F1-7B641C0B7C33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B77167-04EC-45A5-A3A6-16D878F8F738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303611"/>
            <a:ext cx="7689850" cy="4266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8CA72-C0C1-4180-8EFB-C5C5F1CD5DF8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2059E4-E6AF-4F8A-B277-3428A98FCC63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0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4939857"/>
            <a:ext cx="2519562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Name </a:t>
            </a:r>
            <a:r>
              <a:rPr lang="de-CH" dirty="0" err="1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939857"/>
            <a:ext cx="1334168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4939857"/>
            <a:ext cx="2879500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32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4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350863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799" baseline="0"/>
            </a:lvl1pPr>
          </a:lstStyle>
          <a:p>
            <a:r>
              <a:rPr lang="en-US" dirty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177597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2412" cy="7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6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91" y="40490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91" y="971776"/>
            <a:ext cx="7846637" cy="3572239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41" y="4939857"/>
            <a:ext cx="1799687" cy="161963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408B4678-DE48-4D0D-8EE3-850882DCA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65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1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7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1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6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399"/>
            <a:ext cx="3823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914399"/>
            <a:ext cx="3833334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40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48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4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0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20023" y="2158132"/>
            <a:ext cx="2304629" cy="1123366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0" marR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5200878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3414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12337" y="986400"/>
            <a:ext cx="2520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018" y="2325994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84000" y="914400"/>
            <a:ext cx="24480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47999" y="990000"/>
            <a:ext cx="5184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56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501" y="2355726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000" y="990000"/>
            <a:ext cx="7848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29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7" y="1538645"/>
            <a:ext cx="7846938" cy="269937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9" y="971776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1" spc="0" baseline="0">
                <a:solidFill>
                  <a:srgbClr val="40495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66000" y="925200"/>
            <a:ext cx="7866000" cy="38052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ts val="2800"/>
        </a:lnSpc>
        <a:spcBef>
          <a:spcPct val="0"/>
        </a:spcBef>
        <a:buNone/>
        <a:defRPr sz="2399" b="1" kern="1200" spc="0" baseline="0">
          <a:solidFill>
            <a:srgbClr val="4049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35" indent="-215935" algn="l" defTabSz="914126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1pPr>
      <a:lvl2pPr marL="43187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2pPr>
      <a:lvl3pPr marL="647805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3pPr>
      <a:lvl4pPr marL="86374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4pPr>
      <a:lvl5pPr marL="1079676" indent="-215935" algn="l" defTabSz="9871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93469"/>
            <a:ext cx="2895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893470"/>
            <a:ext cx="9144000" cy="2500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66149"/>
            <a:ext cx="7689850" cy="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Click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edit</a:t>
            </a:r>
            <a:r>
              <a:rPr lang="de-DE" altLang="en-US" dirty="0"/>
              <a:t>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897731"/>
            <a:ext cx="76787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</a:p>
        </p:txBody>
      </p:sp>
      <p:sp>
        <p:nvSpPr>
          <p:cNvPr id="464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938713"/>
            <a:ext cx="755650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2C89F-ED3D-4632-945B-EB5DF4669DCB}" type="slidenum">
              <a:rPr lang="de-DE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15975" y="283370"/>
            <a:ext cx="7560000" cy="130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33" name="Picture 9" descr="EPO_rgb_300dp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792163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B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04B5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B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04B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mailto:cpc@uspto.gov" TargetMode="External"/><Relationship Id="rId5" Type="http://schemas.openxmlformats.org/officeDocument/2006/relationships/hyperlink" Target="mailto:cpc@epo.org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402" y="1851670"/>
            <a:ext cx="7485062" cy="1102519"/>
          </a:xfrm>
        </p:spPr>
        <p:txBody>
          <a:bodyPr/>
          <a:lstStyle/>
          <a:p>
            <a:r>
              <a:rPr lang="en-GB" dirty="0" smtClean="0"/>
              <a:t>The CPC International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931790"/>
            <a:ext cx="5616624" cy="554643"/>
          </a:xfrm>
        </p:spPr>
        <p:txBody>
          <a:bodyPr/>
          <a:lstStyle/>
          <a:p>
            <a:r>
              <a:rPr lang="en-GB" sz="2400" b="1" dirty="0" smtClean="0"/>
              <a:t>New situation as of 26 August 2019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12" y="267494"/>
            <a:ext cx="8136904" cy="404906"/>
          </a:xfrm>
        </p:spPr>
        <p:txBody>
          <a:bodyPr/>
          <a:lstStyle/>
          <a:p>
            <a:pPr marL="87313"/>
            <a:r>
              <a:rPr lang="en-GB" dirty="0" smtClean="0">
                <a:solidFill>
                  <a:schemeClr val="tx1"/>
                </a:solidFill>
              </a:rPr>
              <a:t>Why</a:t>
            </a:r>
            <a:r>
              <a:rPr lang="en-GB" sz="2400" dirty="0">
                <a:solidFill>
                  <a:srgbClr val="FF00FF"/>
                </a:solidFill>
              </a:rPr>
              <a:t/>
            </a:r>
            <a:br>
              <a:rPr lang="en-GB" sz="2400" dirty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843558"/>
            <a:ext cx="8280920" cy="4032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Until the end of August 2019, CPC data from National Offices stored at </a:t>
            </a:r>
            <a:r>
              <a:rPr lang="en-GB" sz="2000" b="1" dirty="0" smtClean="0"/>
              <a:t>document level</a:t>
            </a:r>
            <a:r>
              <a:rPr lang="en-GB" sz="2000" dirty="0" smtClean="0"/>
              <a:t>, in C(PC)NO fields.</a:t>
            </a:r>
          </a:p>
          <a:p>
            <a:endParaRPr lang="en-GB" sz="2000" dirty="0"/>
          </a:p>
          <a:p>
            <a:r>
              <a:rPr lang="en-GB" sz="2000" dirty="0" smtClean="0"/>
              <a:t>The CPC International project was started with several objectives: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Treat </a:t>
            </a:r>
            <a:r>
              <a:rPr lang="en-GB" sz="2000" dirty="0" smtClean="0"/>
              <a:t>allocations</a:t>
            </a:r>
            <a:r>
              <a:rPr lang="en-GB" sz="2000" b="1" dirty="0" smtClean="0"/>
              <a:t> </a:t>
            </a:r>
            <a:r>
              <a:rPr lang="en-GB" sz="2000" dirty="0" smtClean="0"/>
              <a:t>from the EPO, USPTO and other CPC offices / organisations </a:t>
            </a:r>
            <a:r>
              <a:rPr lang="en-GB" sz="2000" b="1" dirty="0" smtClean="0"/>
              <a:t>equally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Simplify synchronisation </a:t>
            </a:r>
            <a:r>
              <a:rPr lang="en-GB" sz="2000" dirty="0" smtClean="0"/>
              <a:t>and </a:t>
            </a:r>
            <a:r>
              <a:rPr lang="en-GB" sz="2000" b="1" dirty="0" smtClean="0"/>
              <a:t>conflict resolution </a:t>
            </a:r>
            <a:r>
              <a:rPr lang="en-GB" sz="2000" dirty="0" smtClean="0"/>
              <a:t>mechanisms between the EPO and USPTO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8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800" y="914399"/>
            <a:ext cx="8071664" cy="3816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From </a:t>
            </a:r>
            <a:r>
              <a:rPr lang="en-GB" dirty="0" smtClean="0"/>
              <a:t>26 </a:t>
            </a:r>
            <a:r>
              <a:rPr lang="en-GB" dirty="0"/>
              <a:t>August 2019 onwards: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/>
            <a:r>
              <a:rPr lang="en-GB" b="1" dirty="0"/>
              <a:t>Allocations </a:t>
            </a:r>
            <a:r>
              <a:rPr lang="en-GB" dirty="0"/>
              <a:t>from </a:t>
            </a:r>
            <a:r>
              <a:rPr lang="en-GB" dirty="0" smtClean="0"/>
              <a:t>all CPC offices, e.g. EP, US, BR or CN are stored at </a:t>
            </a:r>
            <a:r>
              <a:rPr lang="en-GB" b="1" dirty="0"/>
              <a:t>simple patent family </a:t>
            </a:r>
            <a:r>
              <a:rPr lang="en-GB" b="1" dirty="0" smtClean="0"/>
              <a:t>level</a:t>
            </a:r>
            <a:endParaRPr lang="en-GB" b="1" dirty="0"/>
          </a:p>
          <a:p>
            <a:pPr marL="342900" indent="-342900"/>
            <a:endParaRPr lang="en-GB" b="1" dirty="0" smtClean="0"/>
          </a:p>
          <a:p>
            <a:pPr marL="342900" indent="-342900"/>
            <a:r>
              <a:rPr lang="en-GB" b="1" dirty="0" smtClean="0"/>
              <a:t>Office(s</a:t>
            </a:r>
            <a:r>
              <a:rPr lang="en-GB" b="1" dirty="0"/>
              <a:t>) endorsing </a:t>
            </a:r>
            <a:r>
              <a:rPr lang="en-GB" dirty="0"/>
              <a:t>allocation </a:t>
            </a:r>
            <a:r>
              <a:rPr lang="en-GB" dirty="0" smtClean="0"/>
              <a:t>is (are) visible </a:t>
            </a:r>
            <a:r>
              <a:rPr lang="en-GB" dirty="0"/>
              <a:t>and </a:t>
            </a:r>
            <a:r>
              <a:rPr lang="en-GB" dirty="0" smtClean="0"/>
              <a:t>searchable</a:t>
            </a:r>
            <a:endParaRPr lang="en-GB" dirty="0"/>
          </a:p>
          <a:p>
            <a:pPr marL="342900" indent="-342900"/>
            <a:endParaRPr lang="en-GB" b="1" dirty="0" smtClean="0"/>
          </a:p>
          <a:p>
            <a:pPr marL="342900" indent="-342900"/>
            <a:r>
              <a:rPr lang="en-GB" b="1" dirty="0" smtClean="0"/>
              <a:t>No </a:t>
            </a:r>
            <a:r>
              <a:rPr lang="en-GB" b="1" dirty="0"/>
              <a:t>Raise-Hand flags </a:t>
            </a:r>
            <a:r>
              <a:rPr lang="en-GB" dirty="0"/>
              <a:t>– </a:t>
            </a:r>
            <a:r>
              <a:rPr lang="en-GB" dirty="0" smtClean="0"/>
              <a:t>each </a:t>
            </a:r>
            <a:r>
              <a:rPr lang="en-GB" dirty="0"/>
              <a:t>Office manages its own allocations</a:t>
            </a:r>
            <a:endParaRPr lang="en-GB" b="1" dirty="0"/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dirty="0" smtClean="0"/>
              <a:t>Supported </a:t>
            </a:r>
            <a:r>
              <a:rPr lang="en-GB" dirty="0"/>
              <a:t>by a </a:t>
            </a:r>
            <a:r>
              <a:rPr lang="en-GB" b="1" dirty="0"/>
              <a:t>new</a:t>
            </a:r>
            <a:r>
              <a:rPr lang="en-GB" dirty="0"/>
              <a:t> CPCDB </a:t>
            </a:r>
            <a:r>
              <a:rPr lang="en-GB" b="1" dirty="0" smtClean="0"/>
              <a:t>infrastructure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466D5-5FD4-4F4B-8D73-8B7BBAFB9A8E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new as of 26 August 2019?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09442"/>
              </p:ext>
            </p:extLst>
          </p:nvPr>
        </p:nvGraphicFramePr>
        <p:xfrm>
          <a:off x="684275" y="1566707"/>
          <a:ext cx="7738534" cy="313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1"/>
                <a:gridCol w="1921933"/>
                <a:gridCol w="1947333"/>
                <a:gridCol w="25738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+mn-lt"/>
                        </a:rPr>
                        <a:t>INPI</a:t>
                      </a:r>
                      <a:r>
                        <a:rPr lang="en-GB" b="0" baseline="0" dirty="0" smtClean="0">
                          <a:latin typeface="+mj-lt"/>
                        </a:rPr>
                        <a:t> Brazil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+mn-lt"/>
                        </a:rPr>
                        <a:t>BR9910073</a:t>
                      </a:r>
                      <a:endParaRPr lang="en-GB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H01R</a:t>
                      </a:r>
                      <a:r>
                        <a:rPr lang="en-GB" b="0" baseline="0" dirty="0" smtClean="0"/>
                        <a:t> 12/71</a:t>
                      </a:r>
                      <a:endParaRPr lang="en-GB" b="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E7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CNIPA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CN1306684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13/65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EP1075714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12/71</a:t>
                      </a:r>
                    </a:p>
                    <a:p>
                      <a:r>
                        <a:rPr lang="en-GB" dirty="0" smtClean="0"/>
                        <a:t>H01R 13/6581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GB2353908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12/73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KR20010071195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13/65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SE0003892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USPTO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US6206729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 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83518"/>
            <a:ext cx="215026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7313"/>
            <a:r>
              <a:rPr lang="en-GB" sz="2399" b="1" dirty="0">
                <a:solidFill>
                  <a:srgbClr val="404955"/>
                </a:solidFill>
                <a:latin typeface="Arial" pitchFamily="34" charset="0"/>
                <a:ea typeface="+mj-ea"/>
                <a:cs typeface="Arial" pitchFamily="34" charset="0"/>
              </a:rPr>
              <a:t>Old situation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1680" y="863594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Document level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(CPCNO)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602" y="87205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Family level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(CPC)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495" y="1535325"/>
            <a:ext cx="2697953" cy="319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5678662" y="2314954"/>
            <a:ext cx="953922" cy="497049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9674619" flipV="1">
            <a:off x="5476241" y="3231519"/>
            <a:ext cx="1983624" cy="1405679"/>
          </a:xfrm>
          <a:prstGeom prst="circularArrow">
            <a:avLst>
              <a:gd name="adj1" fmla="val 0"/>
              <a:gd name="adj2" fmla="val 200521"/>
              <a:gd name="adj3" fmla="val 19489219"/>
              <a:gd name="adj4" fmla="val 10800000"/>
              <a:gd name="adj5" fmla="val 1039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3865" y="2397760"/>
            <a:ext cx="1545892" cy="513080"/>
          </a:xfrm>
          <a:prstGeom prst="rect">
            <a:avLst/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4789" y="4155926"/>
            <a:ext cx="1545892" cy="513080"/>
          </a:xfrm>
          <a:prstGeom prst="rect">
            <a:avLst/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1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40313"/>
              </p:ext>
            </p:extLst>
          </p:nvPr>
        </p:nvGraphicFramePr>
        <p:xfrm>
          <a:off x="567266" y="1581150"/>
          <a:ext cx="8271934" cy="313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1"/>
                <a:gridCol w="1921933"/>
                <a:gridCol w="1947333"/>
                <a:gridCol w="31072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INPI</a:t>
                      </a:r>
                      <a:r>
                        <a:rPr lang="en-GB" b="0" baseline="0" dirty="0" smtClean="0"/>
                        <a:t> Brazil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BR9910073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H01R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12/71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 (EP, BR,</a:t>
                      </a:r>
                      <a:r>
                        <a:rPr lang="en-GB" baseline="0" dirty="0" smtClean="0"/>
                        <a:t> US)</a:t>
                      </a: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 (CN, KR)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 (EP, SE, US)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12/73 (GB)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CNIPA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CN1306684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EP1075714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12/71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13/6581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GB2353908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12/73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KR20010071195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SE0003892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USPTO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US6206729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12/71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766" y="339502"/>
            <a:ext cx="2711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New situation</a:t>
            </a:r>
          </a:p>
          <a:p>
            <a:r>
              <a:rPr lang="en-GB" sz="2000" b="1" dirty="0" smtClean="0">
                <a:solidFill>
                  <a:srgbClr val="00B050"/>
                </a:solidFill>
              </a:rPr>
              <a:t>(end of August 2019)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421" y="771550"/>
            <a:ext cx="1952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Document level</a:t>
            </a:r>
          </a:p>
          <a:p>
            <a:pPr algn="ctr"/>
            <a:r>
              <a:rPr lang="en-GB" sz="2000" dirty="0" smtClean="0"/>
              <a:t>(CPCNO)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39615" y="77155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Family level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</a:rPr>
              <a:t>(CPC)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80421" y="771550"/>
            <a:ext cx="1827322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80421" y="771550"/>
            <a:ext cx="1827322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39712" y="1469722"/>
            <a:ext cx="3294346" cy="332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5724128" y="2283718"/>
            <a:ext cx="377565" cy="288032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548203">
            <a:off x="5649701" y="1686738"/>
            <a:ext cx="903985" cy="399849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254077">
            <a:off x="5673022" y="2003725"/>
            <a:ext cx="632202" cy="399849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02317" flipV="1">
            <a:off x="5644315" y="3963133"/>
            <a:ext cx="1666300" cy="293398"/>
          </a:xfrm>
          <a:prstGeom prst="circularArrow">
            <a:avLst>
              <a:gd name="adj1" fmla="val 0"/>
              <a:gd name="adj2" fmla="val 360431"/>
              <a:gd name="adj3" fmla="val 20978374"/>
              <a:gd name="adj4" fmla="val 10800000"/>
              <a:gd name="adj5" fmla="val 29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20179783" flipV="1">
            <a:off x="5713894" y="3706159"/>
            <a:ext cx="1051558" cy="303818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79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20179783" flipV="1">
            <a:off x="5733518" y="3387558"/>
            <a:ext cx="546747" cy="161346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V="1">
            <a:off x="5724128" y="3203919"/>
            <a:ext cx="219552" cy="161346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724222"/>
            <a:ext cx="1944215" cy="4108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6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58108"/>
              </p:ext>
            </p:extLst>
          </p:nvPr>
        </p:nvGraphicFramePr>
        <p:xfrm>
          <a:off x="567266" y="1581150"/>
          <a:ext cx="7965174" cy="313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1422"/>
                <a:gridCol w="3165400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INPI</a:t>
                      </a:r>
                      <a:r>
                        <a:rPr lang="en-GB" b="0" baseline="0" dirty="0" smtClean="0"/>
                        <a:t> Brazil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BR9910073</a:t>
                      </a:r>
                      <a:endParaRPr lang="en-GB" b="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 (EP, BR,</a:t>
                      </a:r>
                      <a:r>
                        <a:rPr lang="en-GB" baseline="0" dirty="0" smtClean="0"/>
                        <a:t> US)</a:t>
                      </a: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 (CN, KR)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 (EP, SE, US)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12/73 (GB)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CNIPA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CN1306684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EP1075714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GB2353908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KR20010071195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SE0003892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USPTO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US6206729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766" y="339502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New situation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9615" y="77155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Family level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</a:rPr>
              <a:t>(CPC)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4155926"/>
            <a:ext cx="3590727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3600" b="1" dirty="0" smtClean="0">
                <a:solidFill>
                  <a:schemeClr val="accent2"/>
                </a:solidFill>
              </a:rPr>
              <a:t>H01R 12/73 (GB)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39615" y="3651870"/>
            <a:ext cx="436641" cy="58709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12160" y="3291830"/>
            <a:ext cx="1872208" cy="2880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7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466D5-5FD4-4F4B-8D73-8B7BBAFB9A8E}" type="slidenum">
              <a:rPr lang="en-GB" smtClean="0"/>
              <a:t>7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82219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559" y="2499742"/>
            <a:ext cx="7637857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3200" b="1" dirty="0" smtClean="0"/>
              <a:t>Thank you for your attention!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3507854"/>
            <a:ext cx="4896544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b="1" dirty="0" smtClean="0"/>
              <a:t>More information?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b="1" dirty="0" smtClean="0">
                <a:hlinkClick r:id="rId5"/>
              </a:rPr>
              <a:t>cpc@epo.org</a:t>
            </a:r>
            <a:endParaRPr lang="en-GB" sz="2000" b="1" dirty="0" smtClean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b="1" dirty="0" smtClean="0">
                <a:hlinkClick r:id="rId6"/>
              </a:rPr>
              <a:t>cpc@uspto.gov</a:t>
            </a:r>
            <a:endParaRPr lang="en-GB" sz="2000" b="1" dirty="0" smtClean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REFERENCE_ID" val="0a8c49bf-51a5-4677-a4d6-f174f3cadb3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33622-c:\d133\sekretariat\e-learning\e-module cpc intl\cpc intl and epoque v4.pptx"/>
  <p:tag name="ARTICULATE_PROJECT_OPEN" val="1"/>
  <p:tag name="ARTICULATE_USED_PAGE_ORIENTATION" val="1"/>
  <p:tag name="ARTICULATE_USED_PAGE_SIZE" val="15"/>
  <p:tag name="ARTICULATE_PRESENTER_VERSION" val="7"/>
  <p:tag name="ARTICULATE_PACKAGE_VERSION" val="1.1"/>
  <p:tag name="ARTICULATE_PACKAGE_AUTHOR" val="Pierre Held"/>
  <p:tag name="ARTICULATE_PACKAGE_TITLE" val="CPC INTL and Epoque v5"/>
  <p:tag name="ARTICULATE_PACKAGE_NAME" val="C:\D133\Sekretariat\e-learning\E-module CPC INTL\CPC INTL and Epoque v5_package.zi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ARTICULATE_AUDIO_RECORDED" val="1"/>
  <p:tag name="ELAPSEDTIME" val="16.9"/>
  <p:tag name="ARTICULATE_TITLE_TAG" val="New situation 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8.50"/>
  <p:tag name="ARTICULATE_USED_LAYOUT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13,5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2"/>
  <p:tag name="ARTICULATE_AUDIO_RECORDED" val="1"/>
  <p:tag name="ELAPSEDTIME" val="9.4"/>
  <p:tag name="ARTICULATE_TITLE_TAG" val="Thank you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4.2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5"/>
  <p:tag name="AUDIO_ID" val="257"/>
  <p:tag name="ARTICULATE_AUDIO_RECORDED" val="1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5"/>
  <p:tag name="ARTICULATE_AUDIO_RECORDED" val="1"/>
  <p:tag name="ELAPSEDTIME" val="96.7"/>
  <p:tag name="ANNOTATION_COUNT" val="0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.60/41.90/44.90/53.50/59.70/73.20/83.60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13,5"/>
  <p:tag name="MARGIN_2" val="36"/>
  <p:tag name="MARGIN_3" val="72"/>
  <p:tag name="MARGIN_4" val="108"/>
  <p:tag name="MARGIN_5" val="144"/>
  <p:tag name="FONT_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2"/>
  <p:tag name="ARTICULATE_AUDIO_RECORDED" val="1"/>
  <p:tag name="ELAPSEDTIME" val="40.9"/>
  <p:tag name="ARTICULATE_TITLE_TAG" val="Old situation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1.40/34.30"/>
  <p:tag name="ARTICULATE_USED_LAYOUT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,147484E+09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15.8"/>
  <p:tag name="ARTICULATE_TITLE_TAG" val="New situation (end of August 2019)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.10/13.10"/>
  <p:tag name="ARTICULATE_USED_LAYOUT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13,5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EPO Paginated Template English">
  <a:themeElements>
    <a:clrScheme name="EPO colour palette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PO Template German.potx" id="{DA80B3F9-6BE6-495E-953C-2271A08F7B68}" vid="{25762C69-4921-4855-B156-EB4943BE6254}"/>
    </a:ext>
  </a:extLst>
</a:theme>
</file>

<file path=ppt/theme/theme2.xml><?xml version="1.0" encoding="utf-8"?>
<a:theme xmlns:a="http://schemas.openxmlformats.org/drawingml/2006/main" name="EPOTest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BD3"/>
      </a:accent1>
      <a:accent2>
        <a:srgbClr val="005BD3"/>
      </a:accent2>
      <a:accent3>
        <a:srgbClr val="005BD3"/>
      </a:accent3>
      <a:accent4>
        <a:srgbClr val="005BD3"/>
      </a:accent4>
      <a:accent5>
        <a:srgbClr val="005BD3"/>
      </a:accent5>
      <a:accent6>
        <a:srgbClr val="005BD3"/>
      </a:accent6>
      <a:hlink>
        <a:srgbClr val="005BD3"/>
      </a:hlink>
      <a:folHlink>
        <a:srgbClr val="005BD3"/>
      </a:folHlink>
    </a:clrScheme>
    <a:fontScheme name="EPO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OTest 1">
        <a:dk1>
          <a:srgbClr val="4C575F"/>
        </a:dk1>
        <a:lt1>
          <a:srgbClr val="FFFFFF"/>
        </a:lt1>
        <a:dk2>
          <a:srgbClr val="4C575F"/>
        </a:dk2>
        <a:lt2>
          <a:srgbClr val="697B8D"/>
        </a:lt2>
        <a:accent1>
          <a:srgbClr val="C0362B"/>
        </a:accent1>
        <a:accent2>
          <a:srgbClr val="4C575F"/>
        </a:accent2>
        <a:accent3>
          <a:srgbClr val="FFFFFF"/>
        </a:accent3>
        <a:accent4>
          <a:srgbClr val="404950"/>
        </a:accent4>
        <a:accent5>
          <a:srgbClr val="DCAEAC"/>
        </a:accent5>
        <a:accent6>
          <a:srgbClr val="444E55"/>
        </a:accent6>
        <a:hlink>
          <a:srgbClr val="6D90A6"/>
        </a:hlink>
        <a:folHlink>
          <a:srgbClr val="B3C5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702</Words>
  <Application>Microsoft Office PowerPoint</Application>
  <PresentationFormat>On-screen Show (16:9)</PresentationFormat>
  <Paragraphs>158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EPO Paginated Template English</vt:lpstr>
      <vt:lpstr>EPOTest</vt:lpstr>
      <vt:lpstr>The CPC International project</vt:lpstr>
      <vt:lpstr>Why </vt:lpstr>
      <vt:lpstr>What’s new as of 26 August 2019?</vt:lpstr>
      <vt:lpstr>PowerPoint Presentation</vt:lpstr>
      <vt:lpstr>PowerPoint Presentation</vt:lpstr>
      <vt:lpstr>PowerPoint Presentation</vt:lpstr>
      <vt:lpstr>PowerPoint Presentation</vt:lpstr>
    </vt:vector>
  </TitlesOfParts>
  <Manager>José Alconchel y Ungria</Manager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 Status Report for the 75th PDG IMPACT Meeting</dc:title>
  <dc:subject>CPC Status Report</dc:subject>
  <dc:creator>pheld@epo.org</dc:creator>
  <cp:keywords>CPC</cp:keywords>
  <cp:lastModifiedBy>Held Pierre</cp:lastModifiedBy>
  <cp:revision>287</cp:revision>
  <cp:lastPrinted>2019-07-02T08:19:37Z</cp:lastPrinted>
  <dcterms:created xsi:type="dcterms:W3CDTF">2018-04-18T15:08:59Z</dcterms:created>
  <dcterms:modified xsi:type="dcterms:W3CDTF">2019-08-14T22:34:52Z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CPC INTL and Epoque v1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29AF28C0-D40D-474A-9A24-13FD928AFEC2</vt:lpwstr>
  </property>
  <property fmtid="{D5CDD505-2E9C-101B-9397-08002B2CF9AE}" pid="6" name="ArticulateProjectFull">
    <vt:lpwstr>C:\D133\Sekretariat\e-learning\E-module CPC INTL\CPC INTL and Epoque v4.ppta</vt:lpwstr>
  </property>
</Properties>
</file>